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64" r:id="rId3"/>
    <p:sldId id="266" r:id="rId4"/>
    <p:sldId id="267" r:id="rId5"/>
    <p:sldId id="257" r:id="rId6"/>
    <p:sldId id="265" r:id="rId7"/>
    <p:sldId id="258" r:id="rId8"/>
    <p:sldId id="260" r:id="rId9"/>
    <p:sldId id="268" r:id="rId10"/>
    <p:sldId id="259" r:id="rId11"/>
    <p:sldId id="261" r:id="rId12"/>
    <p:sldId id="262" r:id="rId13"/>
    <p:sldId id="269" r:id="rId14"/>
    <p:sldId id="270" r:id="rId15"/>
    <p:sldId id="263" r:id="rId16"/>
  </p:sldIdLst>
  <p:sldSz cx="9144000" cy="6858000" type="screen4x3"/>
  <p:notesSz cx="6858000" cy="9144000"/>
  <p:embeddedFontLst>
    <p:embeddedFont>
      <p:font typeface="vtks distress" panose="02000000000000000000" pitchFamily="2" charset="0"/>
      <p:regular r:id="rId17"/>
    </p:embeddedFont>
    <p:embeddedFont>
      <p:font typeface="Aaron" panose="02020900000000000000" pitchFamily="18" charset="0"/>
      <p:bold r:id="rId18"/>
    </p:embeddedFont>
    <p:embeddedFont>
      <p:font typeface="Arial Black" panose="020B0A04020102090204" pitchFamily="34" charset="0"/>
      <p:bold r:id="rId19"/>
      <p:italic r:id="rId20"/>
    </p:embeddedFont>
    <p:embeddedFont>
      <p:font typeface="Old English Text MT" panose="03040902040508030806" pitchFamily="66" charset="0"/>
      <p:regular r:id="rId21"/>
    </p:embeddedFont>
    <p:embeddedFont>
      <p:font typeface="GreeceBlack" panose="020B0600000000000000" pitchFamily="34" charset="0"/>
      <p:regular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25" autoAdjust="0"/>
    <p:restoredTop sz="94660"/>
  </p:normalViewPr>
  <p:slideViewPr>
    <p:cSldViewPr snapToGrid="0">
      <p:cViewPr>
        <p:scale>
          <a:sx n="74" d="100"/>
          <a:sy n="74" d="100"/>
        </p:scale>
        <p:origin x="76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062056" y="3385519"/>
            <a:ext cx="36027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vtks distress" panose="02000000000000000000" pitchFamily="2" charset="0"/>
              </a:rPr>
              <a:t>15</a:t>
            </a:r>
            <a:r>
              <a:rPr lang="en-US" sz="7200" dirty="0" smtClean="0">
                <a:latin typeface="Aaron" panose="02020900000000000000" pitchFamily="18" charset="0"/>
              </a:rPr>
              <a:t>.</a:t>
            </a:r>
            <a:r>
              <a:rPr lang="en-US" sz="7200" dirty="0" smtClean="0">
                <a:latin typeface="vtks distress" panose="02000000000000000000" pitchFamily="2" charset="0"/>
              </a:rPr>
              <a:t>20</a:t>
            </a:r>
            <a:r>
              <a:rPr lang="en-US" sz="7200" dirty="0" smtClean="0">
                <a:latin typeface="Aaron" panose="02020900000000000000" pitchFamily="18" charset="0"/>
              </a:rPr>
              <a:t>-</a:t>
            </a:r>
            <a:r>
              <a:rPr lang="en-US" sz="7200" dirty="0" smtClean="0">
                <a:latin typeface="vtks distress" panose="02000000000000000000" pitchFamily="2" charset="0"/>
              </a:rPr>
              <a:t>38</a:t>
            </a:r>
            <a:endParaRPr lang="en-US" sz="7200" dirty="0">
              <a:latin typeface="vtks distress" panose="02000000000000000000" pitchFamily="2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4919">
            <a:off x="3115544" y="387891"/>
            <a:ext cx="5749619" cy="5059665"/>
          </a:xfrm>
          <a:prstGeom prst="rect">
            <a:avLst/>
          </a:prstGeom>
          <a:effectLst>
            <a:outerShdw blurRad="127000" dist="254000" dir="8100000" algn="tr" rotWithShape="0">
              <a:prstClr val="black">
                <a:alpha val="35000"/>
              </a:prstClr>
            </a:outerShdw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5"/>
          <a:srcRect l="3561" r="24543" b="19381"/>
          <a:stretch/>
        </p:blipFill>
        <p:spPr>
          <a:xfrm rot="778597">
            <a:off x="1991139" y="871814"/>
            <a:ext cx="2133677" cy="2975489"/>
          </a:xfrm>
          <a:prstGeom prst="rect">
            <a:avLst/>
          </a:prstGeom>
          <a:effectLst>
            <a:outerShdw blurRad="127000" dist="254000" dir="2700000" algn="tl" rotWithShape="0">
              <a:prstClr val="black">
                <a:alpha val="3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</p:cBhvr>
                                      <p:by x="2000" y="2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0.28421 0.400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1" y="20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Cor. 12:2-4 </a:t>
            </a:r>
            <a:r>
              <a:rPr lang="en-US" sz="3600" dirty="0" smtClean="0"/>
              <a:t>- </a:t>
            </a:r>
            <a:r>
              <a:rPr lang="en-US" sz="3600" baseline="30000" dirty="0"/>
              <a:t>2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I know a man in Christ who fourteen years ago — whether in the body I do not know, or whether out of the body I do not know, God knows —such a one was caught up to the third heaven. </a:t>
            </a:r>
            <a:r>
              <a:rPr lang="en-US" sz="3600" baseline="30000" dirty="0"/>
              <a:t>3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And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I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7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know such a man — whether in the body or out of the body I do not know, God knows — </a:t>
            </a:r>
            <a:r>
              <a:rPr lang="en-US" sz="3600" baseline="30000" dirty="0"/>
              <a:t>4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how he was caught up into Paradise and heard inexpressible words, which it is not lawful for a man to utter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1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451073" y="135867"/>
            <a:ext cx="6203704" cy="6021788"/>
            <a:chOff x="1334556" y="51321"/>
            <a:chExt cx="6203704" cy="6021788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4"/>
            <a:srcRect r="18741" b="18851"/>
            <a:stretch/>
          </p:blipFill>
          <p:spPr>
            <a:xfrm>
              <a:off x="1663733" y="412376"/>
              <a:ext cx="5668323" cy="5660733"/>
            </a:xfrm>
            <a:prstGeom prst="rect">
              <a:avLst/>
            </a:prstGeom>
            <a:effectLst>
              <a:softEdge rad="127000"/>
            </a:effectLst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 rotWithShape="1">
            <a:blip r:embed="rId5"/>
            <a:srcRect l="12297" t="8883" r="34113" b="31175"/>
            <a:stretch/>
          </p:blipFill>
          <p:spPr>
            <a:xfrm>
              <a:off x="3964622" y="2467226"/>
              <a:ext cx="985283" cy="1019260"/>
            </a:xfrm>
            <a:prstGeom prst="rect">
              <a:avLst/>
            </a:prstGeom>
          </p:spPr>
        </p:pic>
        <p:sp>
          <p:nvSpPr>
            <p:cNvPr id="26" name="Donut 25"/>
            <p:cNvSpPr/>
            <p:nvPr/>
          </p:nvSpPr>
          <p:spPr>
            <a:xfrm>
              <a:off x="3793721" y="2352698"/>
              <a:ext cx="1284444" cy="1248316"/>
            </a:xfrm>
            <a:prstGeom prst="donut">
              <a:avLst>
                <a:gd name="adj" fmla="val 30108"/>
              </a:avLst>
            </a:prstGeom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Donut 35"/>
            <p:cNvSpPr/>
            <p:nvPr/>
          </p:nvSpPr>
          <p:spPr>
            <a:xfrm>
              <a:off x="1334556" y="51321"/>
              <a:ext cx="6203704" cy="5955138"/>
            </a:xfrm>
            <a:prstGeom prst="donut">
              <a:avLst>
                <a:gd name="adj" fmla="val 11741"/>
              </a:avLst>
            </a:prstGeom>
            <a:gradFill flip="none" rotWithShape="1">
              <a:gsLst>
                <a:gs pos="28000">
                  <a:schemeClr val="accent4">
                    <a:lumMod val="67000"/>
                  </a:schemeClr>
                </a:gs>
                <a:gs pos="42000">
                  <a:schemeClr val="accent4">
                    <a:lumMod val="97000"/>
                    <a:lumOff val="3000"/>
                  </a:schemeClr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FFC000"/>
              </a:solidFill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91013" y="751115"/>
            <a:ext cx="35889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1</a:t>
            </a:r>
            <a:r>
              <a:rPr lang="en-US" sz="2800" b="1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st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 Heaven</a:t>
            </a:r>
          </a:p>
          <a:p>
            <a:pPr algn="ctr"/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(Atmosphere)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407895" y="1705222"/>
            <a:ext cx="1672058" cy="1070636"/>
          </a:xfrm>
          <a:prstGeom prst="straightConnector1">
            <a:avLst/>
          </a:prstGeom>
          <a:ln w="28575">
            <a:solidFill>
              <a:srgbClr val="FFFFFF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94630" y="758041"/>
            <a:ext cx="35889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2</a:t>
            </a:r>
            <a:r>
              <a:rPr lang="en-US" sz="2800" b="1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nd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Heaven</a:t>
            </a:r>
          </a:p>
          <a:p>
            <a:pPr algn="ctr"/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(Outer space)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5995554" y="1712148"/>
            <a:ext cx="1115958" cy="1063710"/>
          </a:xfrm>
          <a:prstGeom prst="straightConnector1">
            <a:avLst/>
          </a:prstGeom>
          <a:ln w="28575">
            <a:solidFill>
              <a:srgbClr val="FFFFFF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669641" y="3667496"/>
            <a:ext cx="39909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3</a:t>
            </a:r>
            <a:r>
              <a:rPr lang="en-US" sz="2800" b="1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rd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Heaven</a:t>
            </a:r>
          </a:p>
          <a:p>
            <a:pPr algn="ctr"/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(Throne of God)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586524" y="4621603"/>
            <a:ext cx="541672" cy="864797"/>
          </a:xfrm>
          <a:prstGeom prst="straightConnector1">
            <a:avLst/>
          </a:prstGeom>
          <a:ln w="28575">
            <a:solidFill>
              <a:srgbClr val="FFFFFF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497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40" grpId="0"/>
      <p:bldP spid="40" grpId="1"/>
      <p:bldP spid="43" grpId="0"/>
      <p:bldP spid="4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1257">
            <a:off x="5054904" y="3174961"/>
            <a:ext cx="2312427" cy="1979761"/>
          </a:xfrm>
          <a:prstGeom prst="rect">
            <a:avLst/>
          </a:prstGeom>
          <a:effectLst>
            <a:outerShdw blurRad="127000" dist="254000" dir="2700000" algn="tl" rotWithShape="0">
              <a:prstClr val="black">
                <a:alpha val="35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5724">
            <a:off x="4914395" y="983594"/>
            <a:ext cx="3305175" cy="2209800"/>
          </a:xfrm>
          <a:prstGeom prst="rect">
            <a:avLst/>
          </a:prstGeom>
          <a:effectLst>
            <a:outerShdw blurRad="127000" dist="254000" dir="8100000" algn="tr" rotWithShape="0">
              <a:prstClr val="black">
                <a:alpha val="35000"/>
              </a:prst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1517">
            <a:off x="735667" y="1013410"/>
            <a:ext cx="2403686" cy="2403686"/>
          </a:xfrm>
          <a:prstGeom prst="rect">
            <a:avLst/>
          </a:prstGeom>
          <a:effectLst>
            <a:outerShdw blurRad="127000" dist="254000" dir="2700000" algn="tl" rotWithShape="0">
              <a:prstClr val="black">
                <a:alpha val="35000"/>
              </a:prst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89966">
            <a:off x="2208380" y="3046121"/>
            <a:ext cx="2691424" cy="2691424"/>
          </a:xfrm>
          <a:prstGeom prst="rect">
            <a:avLst/>
          </a:prstGeom>
          <a:effectLst>
            <a:outerShdw blurRad="127000" dist="254000" dir="8100000" algn="tr" rotWithShape="0">
              <a:prstClr val="black">
                <a:alpha val="3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719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4617423" y="587626"/>
            <a:ext cx="3632585" cy="51020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599647" y="699070"/>
            <a:ext cx="3584580" cy="4886037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607253" y="708647"/>
            <a:ext cx="3584580" cy="4886037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641545" y="952539"/>
            <a:ext cx="344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David peaked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35449" y="1446315"/>
            <a:ext cx="344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Jesus born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35449" y="2311947"/>
            <a:ext cx="344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Love walked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29353" y="2744763"/>
            <a:ext cx="344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Hope Died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629353" y="3641031"/>
            <a:ext cx="344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Spirit flamed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629353" y="4111239"/>
            <a:ext cx="344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God remains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2015" y="587626"/>
            <a:ext cx="3632585" cy="51020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018927" y="704035"/>
            <a:ext cx="3584580" cy="4886037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70799" y="975360"/>
            <a:ext cx="35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God Made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64703" y="1469136"/>
            <a:ext cx="35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Noah </a:t>
            </a:r>
            <a:r>
              <a:rPr lang="en-US" sz="2800" dirty="0" err="1" smtClean="0">
                <a:latin typeface="GreeceBlack" panose="020B0600000000000000" pitchFamily="34" charset="0"/>
              </a:rPr>
              <a:t>Arked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64703" y="2334768"/>
            <a:ext cx="35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Joseph ruled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58607" y="2767584"/>
            <a:ext cx="35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Bush talked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64703" y="3224784"/>
            <a:ext cx="35061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Pharaoh Plagued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58607" y="4108704"/>
            <a:ext cx="35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Sea divided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58607" y="4974336"/>
            <a:ext cx="35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Promise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25023" y="697063"/>
            <a:ext cx="3584580" cy="4886037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076895" y="976144"/>
            <a:ext cx="35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Saul Freaked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70799" y="1469920"/>
            <a:ext cx="35061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Prophets warned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70799" y="2335552"/>
            <a:ext cx="35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God Talked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64703" y="2768368"/>
            <a:ext cx="35061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Anger crucified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64703" y="3664636"/>
            <a:ext cx="35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Love rose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64703" y="4134844"/>
            <a:ext cx="3506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Word spread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618381" y="592683"/>
            <a:ext cx="3632585" cy="5102087"/>
            <a:chOff x="4623519" y="1038513"/>
            <a:chExt cx="3632585" cy="5102087"/>
          </a:xfrm>
        </p:grpSpPr>
        <p:sp>
          <p:nvSpPr>
            <p:cNvPr id="3" name="Rectangle 2"/>
            <p:cNvSpPr/>
            <p:nvPr/>
          </p:nvSpPr>
          <p:spPr>
            <a:xfrm>
              <a:off x="4623519" y="1038513"/>
              <a:ext cx="3632585" cy="510208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32218" y="1468582"/>
              <a:ext cx="3075709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 smtClean="0">
                  <a:solidFill>
                    <a:schemeClr val="bg2"/>
                  </a:solidFill>
                  <a:latin typeface="Old English Text MT" panose="03040902040508030806" pitchFamily="66" charset="0"/>
                </a:rPr>
                <a:t>The</a:t>
              </a:r>
              <a:r>
                <a:rPr lang="en-US" sz="6000" dirty="0" smtClean="0">
                  <a:solidFill>
                    <a:schemeClr val="bg2"/>
                  </a:solidFill>
                  <a:latin typeface="Old English Text MT" panose="03040902040508030806" pitchFamily="66" charset="0"/>
                </a:rPr>
                <a:t> Bible </a:t>
              </a:r>
              <a:r>
                <a:rPr lang="en-US" sz="4400" dirty="0" smtClean="0">
                  <a:solidFill>
                    <a:schemeClr val="bg2"/>
                  </a:solidFill>
                  <a:latin typeface="Old English Text MT" panose="03040902040508030806" pitchFamily="66" charset="0"/>
                </a:rPr>
                <a:t>in</a:t>
              </a:r>
              <a:r>
                <a:rPr lang="en-US" sz="6000" dirty="0" smtClean="0">
                  <a:solidFill>
                    <a:schemeClr val="bg2"/>
                  </a:solidFill>
                  <a:latin typeface="Old English Text MT" panose="03040902040508030806" pitchFamily="66" charset="0"/>
                </a:rPr>
                <a:t> 50 Words</a:t>
              </a:r>
              <a:endParaRPr lang="en-US" sz="6000" dirty="0">
                <a:solidFill>
                  <a:schemeClr val="bg2"/>
                </a:solidFill>
                <a:latin typeface="Old English Text MT" panose="03040902040508030806" pitchFamily="66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649151" y="969264"/>
            <a:ext cx="344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Adam Bit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3055" y="1463040"/>
            <a:ext cx="34462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Abraham split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43055" y="2328672"/>
            <a:ext cx="344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Jacob fooled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36959" y="2761488"/>
            <a:ext cx="344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Moses balked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43055" y="3218688"/>
            <a:ext cx="34462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People walked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636959" y="4102608"/>
            <a:ext cx="34462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Tablets guided</a:t>
            </a:r>
            <a:endParaRPr lang="en-US" sz="2800" dirty="0">
              <a:latin typeface="GreeceBlack" panose="020B0600000000000000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36959" y="4968240"/>
            <a:ext cx="344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reeceBlack" panose="020B0600000000000000" pitchFamily="34" charset="0"/>
              </a:rPr>
              <a:t>landed</a:t>
            </a:r>
            <a:endParaRPr lang="en-US" sz="28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64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54" grpId="0" animBg="1"/>
      <p:bldP spid="54" grpId="1" animBg="1"/>
      <p:bldP spid="15" grpId="0" animBg="1"/>
      <p:bldP spid="15" grpId="1" animBg="1"/>
      <p:bldP spid="57" grpId="0"/>
      <p:bldP spid="57" grpId="1"/>
      <p:bldP spid="59" grpId="0"/>
      <p:bldP spid="59" grpId="1"/>
      <p:bldP spid="61" grpId="0"/>
      <p:bldP spid="61" grpId="1"/>
      <p:bldP spid="63" grpId="0"/>
      <p:bldP spid="63" grpId="1"/>
      <p:bldP spid="67" grpId="0"/>
      <p:bldP spid="67" grpId="1"/>
      <p:bldP spid="69" grpId="0"/>
      <p:bldP spid="69" grpId="1"/>
      <p:bldP spid="37" grpId="0" animBg="1"/>
      <p:bldP spid="37" grpId="2" animBg="1"/>
      <p:bldP spid="27" grpId="0" animBg="1"/>
      <p:bldP spid="27" grpId="1" animBg="1"/>
      <p:bldP spid="18" grpId="0"/>
      <p:bldP spid="18" grpId="1"/>
      <p:bldP spid="40" grpId="0"/>
      <p:bldP spid="40" grpId="1"/>
      <p:bldP spid="42" grpId="0"/>
      <p:bldP spid="42" grpId="1"/>
      <p:bldP spid="44" grpId="0"/>
      <p:bldP spid="44" grpId="1"/>
      <p:bldP spid="46" grpId="0"/>
      <p:bldP spid="46" grpId="1"/>
      <p:bldP spid="48" grpId="0"/>
      <p:bldP spid="48" grpId="1"/>
      <p:bldP spid="50" grpId="0"/>
      <p:bldP spid="50" grpId="1"/>
      <p:bldP spid="55" grpId="0" animBg="1"/>
      <p:bldP spid="55" grpId="1" animBg="1"/>
      <p:bldP spid="56" grpId="0"/>
      <p:bldP spid="56" grpId="1"/>
      <p:bldP spid="58" grpId="0"/>
      <p:bldP spid="58" grpId="1"/>
      <p:bldP spid="60" grpId="0"/>
      <p:bldP spid="60" grpId="1"/>
      <p:bldP spid="62" grpId="0"/>
      <p:bldP spid="62" grpId="1"/>
      <p:bldP spid="66" grpId="0"/>
      <p:bldP spid="66" grpId="1"/>
      <p:bldP spid="68" grpId="0"/>
      <p:bldP spid="68" grpId="1"/>
      <p:bldP spid="39" grpId="0"/>
      <p:bldP spid="39" grpId="1"/>
      <p:bldP spid="41" grpId="0"/>
      <p:bldP spid="41" grpId="1"/>
      <p:bldP spid="43" grpId="0"/>
      <p:bldP spid="43" grpId="1"/>
      <p:bldP spid="45" grpId="0"/>
      <p:bldP spid="45" grpId="1"/>
      <p:bldP spid="47" grpId="0"/>
      <p:bldP spid="47" grpId="1"/>
      <p:bldP spid="49" grpId="0"/>
      <p:bldP spid="49" grpId="1"/>
      <p:bldP spid="51" grpId="0"/>
      <p:bldP spid="5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/>
              <a:t>Federal headship refers to the representation of a group united under a federation or covenant. For example, a country's president may be seen as the federal head of his nation, representing and speaking on its behalf before the rest of the world.</a:t>
            </a:r>
          </a:p>
          <a:p>
            <a:endParaRPr lang="en-US" sz="33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513782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F. F. Bruce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600" dirty="0" smtClean="0"/>
              <a:t>“To </a:t>
            </a:r>
            <a:r>
              <a:rPr lang="en-US" sz="3600" dirty="0"/>
              <a:t>Paul, Adam was more than a historical individual, the first man; he was also what his name means in Hebrew - ‘humanity.’ The whole of humanity is viewed as having existed at first in Adam</a:t>
            </a:r>
            <a:r>
              <a:rPr lang="en-US" sz="3600" dirty="0" smtClean="0"/>
              <a:t>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2928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A. W. Pink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600" dirty="0" smtClean="0"/>
              <a:t>“God </a:t>
            </a:r>
            <a:r>
              <a:rPr lang="en-US" sz="3600" dirty="0"/>
              <a:t>has been infinitely more </a:t>
            </a:r>
            <a:r>
              <a:rPr lang="en-US" sz="3600" dirty="0" err="1"/>
              <a:t>honoured</a:t>
            </a:r>
            <a:r>
              <a:rPr lang="en-US" sz="3600" dirty="0"/>
              <a:t> by the obedience of the last Adam than He was dishonored by the disobedience of the first Adam</a:t>
            </a:r>
            <a:r>
              <a:rPr lang="en-US" sz="3600" dirty="0" smtClean="0"/>
              <a:t>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7480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611505" y="1314134"/>
            <a:ext cx="1755881" cy="584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1</a:t>
            </a:r>
            <a:r>
              <a:rPr lang="en-US" sz="1600" baseline="30000" dirty="0" smtClean="0">
                <a:latin typeface="Arial Black" panose="020B0A04020102090204" pitchFamily="34" charset="0"/>
              </a:rPr>
              <a:t>st</a:t>
            </a:r>
            <a:r>
              <a:rPr lang="en-US" sz="1600" dirty="0" smtClean="0">
                <a:latin typeface="Arial Black" panose="020B0A04020102090204" pitchFamily="34" charset="0"/>
              </a:rPr>
              <a:t> Easter morning</a:t>
            </a:r>
            <a:endParaRPr lang="en-US" sz="1600" dirty="0"/>
          </a:p>
        </p:txBody>
      </p:sp>
      <p:grpSp>
        <p:nvGrpSpPr>
          <p:cNvPr id="57" name="Group 56"/>
          <p:cNvGrpSpPr/>
          <p:nvPr/>
        </p:nvGrpSpPr>
        <p:grpSpPr>
          <a:xfrm>
            <a:off x="412248" y="3264793"/>
            <a:ext cx="8125687" cy="787956"/>
            <a:chOff x="523461" y="3590279"/>
            <a:chExt cx="6408929" cy="787956"/>
          </a:xfrm>
        </p:grpSpPr>
        <p:sp>
          <p:nvSpPr>
            <p:cNvPr id="41" name="Rectangle 40"/>
            <p:cNvSpPr/>
            <p:nvPr/>
          </p:nvSpPr>
          <p:spPr>
            <a:xfrm>
              <a:off x="523461" y="3590279"/>
              <a:ext cx="6408929" cy="786580"/>
            </a:xfrm>
            <a:prstGeom prst="rect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1570055" y="3590279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642522" y="3590623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714988" y="3590967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4787455" y="3591311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5859923" y="3591655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ight Brace 57"/>
          <p:cNvSpPr/>
          <p:nvPr/>
        </p:nvSpPr>
        <p:spPr>
          <a:xfrm rot="5400000">
            <a:off x="2988101" y="1606416"/>
            <a:ext cx="409396" cy="5432329"/>
          </a:xfrm>
          <a:prstGeom prst="rightBrace">
            <a:avLst/>
          </a:prstGeom>
          <a:ln w="28575">
            <a:solidFill>
              <a:srgbClr val="FFFF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Brace 58"/>
          <p:cNvSpPr/>
          <p:nvPr/>
        </p:nvSpPr>
        <p:spPr>
          <a:xfrm rot="5400000">
            <a:off x="7047204" y="2976842"/>
            <a:ext cx="409396" cy="2685878"/>
          </a:xfrm>
          <a:prstGeom prst="rightBrace">
            <a:avLst/>
          </a:prstGeom>
          <a:ln w="28575">
            <a:solidFill>
              <a:srgbClr val="FFFF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95089" y="3276606"/>
            <a:ext cx="8099752" cy="773989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657677" y="3458470"/>
            <a:ext cx="874972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1000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13737" y="3461400"/>
            <a:ext cx="883092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1500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71437" y="3464336"/>
            <a:ext cx="877030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2000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41611" y="3467272"/>
            <a:ext cx="875254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2500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79155" y="3464636"/>
            <a:ext cx="913995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500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559981" y="2773573"/>
            <a:ext cx="7987814" cy="439479"/>
          </a:xfrm>
          <a:custGeom>
            <a:avLst/>
            <a:gdLst>
              <a:gd name="connsiteX0" fmla="*/ 3969489 w 8024038"/>
              <a:gd name="connsiteY0" fmla="*/ 0 h 439479"/>
              <a:gd name="connsiteX1" fmla="*/ 8024038 w 8024038"/>
              <a:gd name="connsiteY1" fmla="*/ 411126 h 439479"/>
              <a:gd name="connsiteX2" fmla="*/ 0 w 8024038"/>
              <a:gd name="connsiteY2" fmla="*/ 439479 h 439479"/>
              <a:gd name="connsiteX3" fmla="*/ 4054549 w 8024038"/>
              <a:gd name="connsiteY3" fmla="*/ 0 h 439479"/>
              <a:gd name="connsiteX4" fmla="*/ 3969489 w 8024038"/>
              <a:gd name="connsiteY4" fmla="*/ 0 h 439479"/>
              <a:gd name="connsiteX0" fmla="*/ 3969489 w 8003526"/>
              <a:gd name="connsiteY0" fmla="*/ 0 h 439479"/>
              <a:gd name="connsiteX1" fmla="*/ 8003526 w 8003526"/>
              <a:gd name="connsiteY1" fmla="*/ 431598 h 439479"/>
              <a:gd name="connsiteX2" fmla="*/ 0 w 8003526"/>
              <a:gd name="connsiteY2" fmla="*/ 439479 h 439479"/>
              <a:gd name="connsiteX3" fmla="*/ 4054549 w 8003526"/>
              <a:gd name="connsiteY3" fmla="*/ 0 h 439479"/>
              <a:gd name="connsiteX4" fmla="*/ 3969489 w 8003526"/>
              <a:gd name="connsiteY4" fmla="*/ 0 h 439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03526" h="439479">
                <a:moveTo>
                  <a:pt x="3969489" y="0"/>
                </a:moveTo>
                <a:lnTo>
                  <a:pt x="8003526" y="431598"/>
                </a:lnTo>
                <a:lnTo>
                  <a:pt x="0" y="439479"/>
                </a:lnTo>
                <a:lnTo>
                  <a:pt x="4054549" y="0"/>
                </a:lnTo>
                <a:lnTo>
                  <a:pt x="3969489" y="0"/>
                </a:lnTo>
                <a:close/>
              </a:path>
            </a:pathLst>
          </a:custGeom>
          <a:gradFill flip="none" rotWithShape="1">
            <a:gsLst>
              <a:gs pos="0">
                <a:srgbClr val="FFFFFF">
                  <a:shade val="30000"/>
                  <a:satMod val="115000"/>
                </a:srgbClr>
              </a:gs>
              <a:gs pos="50000">
                <a:srgbClr val="FFFFFF">
                  <a:shade val="67500"/>
                  <a:satMod val="11500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 Box 17"/>
          <p:cNvSpPr txBox="1">
            <a:spLocks noChangeArrowheads="1"/>
          </p:cNvSpPr>
          <p:nvPr/>
        </p:nvSpPr>
        <p:spPr bwMode="auto">
          <a:xfrm>
            <a:off x="2322799" y="4785572"/>
            <a:ext cx="1755881" cy="338554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Church Age</a:t>
            </a:r>
            <a:endParaRPr lang="en-US" sz="1600" dirty="0"/>
          </a:p>
        </p:txBody>
      </p:sp>
      <p:sp>
        <p:nvSpPr>
          <p:cNvPr id="64" name="Text Box 17"/>
          <p:cNvSpPr txBox="1">
            <a:spLocks noChangeArrowheads="1"/>
          </p:cNvSpPr>
          <p:nvPr/>
        </p:nvSpPr>
        <p:spPr bwMode="auto">
          <a:xfrm>
            <a:off x="6376630" y="4780466"/>
            <a:ext cx="1755881" cy="338554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Millennium</a:t>
            </a:r>
            <a:endParaRPr lang="en-US" sz="1600" dirty="0"/>
          </a:p>
        </p:txBody>
      </p:sp>
      <p:cxnSp>
        <p:nvCxnSpPr>
          <p:cNvPr id="65" name="Straight Arrow Connector 64"/>
          <p:cNvCxnSpPr/>
          <p:nvPr/>
        </p:nvCxnSpPr>
        <p:spPr>
          <a:xfrm flipH="1">
            <a:off x="476634" y="1905835"/>
            <a:ext cx="1019739" cy="130630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62" idx="1"/>
          </p:cNvCxnSpPr>
          <p:nvPr/>
        </p:nvCxnSpPr>
        <p:spPr>
          <a:xfrm>
            <a:off x="7729276" y="1878127"/>
            <a:ext cx="818519" cy="132704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17"/>
          <p:cNvSpPr txBox="1">
            <a:spLocks noChangeArrowheads="1"/>
          </p:cNvSpPr>
          <p:nvPr/>
        </p:nvSpPr>
        <p:spPr bwMode="auto">
          <a:xfrm>
            <a:off x="6842583" y="1300278"/>
            <a:ext cx="1755881" cy="584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2</a:t>
            </a:r>
            <a:r>
              <a:rPr lang="en-US" sz="1600" baseline="30000" dirty="0" smtClean="0">
                <a:latin typeface="Arial Black" panose="020B0A04020102090204" pitchFamily="34" charset="0"/>
              </a:rPr>
              <a:t>nd</a:t>
            </a:r>
            <a:r>
              <a:rPr lang="en-US" sz="1600" dirty="0" smtClean="0">
                <a:latin typeface="Arial Black" panose="020B0A04020102090204" pitchFamily="34" charset="0"/>
              </a:rPr>
              <a:t> Resurrection</a:t>
            </a:r>
            <a:endParaRPr lang="en-US" sz="16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3524559" y="1931270"/>
            <a:ext cx="2127622" cy="830997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dist="38100" dir="2700000" algn="tl" rotWithShape="0">
              <a:prstClr val="black">
                <a:alpha val="3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90204" pitchFamily="34" charset="0"/>
              </a:rPr>
              <a:t>1</a:t>
            </a:r>
            <a:r>
              <a:rPr lang="en-US" sz="1600" baseline="30000" dirty="0" smtClean="0">
                <a:latin typeface="Arial Black" panose="020B0A04020102090204" pitchFamily="34" charset="0"/>
              </a:rPr>
              <a:t>st</a:t>
            </a:r>
            <a:r>
              <a:rPr lang="en-US" sz="1600" dirty="0" smtClean="0">
                <a:latin typeface="Arial Black" panose="020B0A04020102090204" pitchFamily="34" charset="0"/>
              </a:rPr>
              <a:t> Resurrection (approx. 3000 years)</a:t>
            </a:r>
            <a:endParaRPr lang="en-US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2457298" y="644239"/>
            <a:ext cx="42908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reeceBlack" panose="020B0600000000000000" pitchFamily="34" charset="0"/>
              </a:rPr>
              <a:t>The two resurrections</a:t>
            </a:r>
            <a:endParaRPr lang="en-US" sz="32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58" grpId="0" animBg="1"/>
      <p:bldP spid="58" grpId="1" animBg="1"/>
      <p:bldP spid="59" grpId="0" animBg="1"/>
      <p:bldP spid="59" grpId="1" animBg="1"/>
      <p:bldP spid="60" grpId="1" animBg="1"/>
      <p:bldP spid="60" grpId="2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5" grpId="0" animBg="1"/>
      <p:bldP spid="55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6" grpId="0" animBg="1"/>
      <p:bldP spid="66" grpId="1" animBg="1"/>
      <p:bldP spid="61" grpId="0" animBg="1"/>
      <p:bldP spid="61" grpId="1" animBg="1"/>
      <p:bldP spid="75" grpId="0"/>
      <p:bldP spid="7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8875" y="476662"/>
            <a:ext cx="825813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/>
              <a:t>John 12:23-24 </a:t>
            </a:r>
            <a:r>
              <a:rPr lang="en-US" sz="3300" dirty="0" smtClean="0"/>
              <a:t>- </a:t>
            </a:r>
            <a:r>
              <a:rPr lang="en-US" sz="3300" baseline="30000" dirty="0"/>
              <a:t>23</a:t>
            </a:r>
            <a:r>
              <a:rPr lang="en-US" sz="3300" dirty="0"/>
              <a:t> </a:t>
            </a:r>
            <a:r>
              <a:rPr lang="en-US" sz="3300" dirty="0">
                <a:solidFill>
                  <a:schemeClr val="accent2">
                    <a:lumMod val="50000"/>
                  </a:schemeClr>
                </a:solidFill>
              </a:rPr>
              <a:t>But Jesus answered them, saying, </a:t>
            </a: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</a:rPr>
              <a:t>“The </a:t>
            </a:r>
            <a:r>
              <a:rPr lang="en-US" sz="3300" dirty="0">
                <a:solidFill>
                  <a:schemeClr val="accent2">
                    <a:lumMod val="50000"/>
                  </a:schemeClr>
                </a:solidFill>
              </a:rPr>
              <a:t>hour has come that the Son of Man should be glorified.</a:t>
            </a:r>
            <a:r>
              <a:rPr lang="en-US" sz="3300" dirty="0"/>
              <a:t> </a:t>
            </a:r>
            <a:r>
              <a:rPr lang="en-US" sz="3300" baseline="30000" dirty="0"/>
              <a:t>24</a:t>
            </a:r>
            <a:r>
              <a:rPr lang="en-US" sz="3300" dirty="0"/>
              <a:t> </a:t>
            </a:r>
            <a:r>
              <a:rPr lang="en-US" sz="3300" dirty="0">
                <a:solidFill>
                  <a:schemeClr val="accent2">
                    <a:lumMod val="50000"/>
                  </a:schemeClr>
                </a:solidFill>
              </a:rPr>
              <a:t>Most assuredly, I say to you, unless a grain of wheat falls into the ground and dies, it remains alone; but if it dies, it produces much grain</a:t>
            </a: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</a:rPr>
              <a:t>.”</a:t>
            </a:r>
            <a:endParaRPr lang="en-US" sz="33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40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63407" y="491086"/>
            <a:ext cx="82581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2 Cor. </a:t>
            </a:r>
            <a:r>
              <a:rPr lang="en-US" sz="3400" dirty="0" smtClean="0"/>
              <a:t>5:1–4 - </a:t>
            </a:r>
            <a:r>
              <a:rPr lang="en-US" sz="3400" baseline="30000" dirty="0"/>
              <a:t>1</a:t>
            </a:r>
            <a:r>
              <a:rPr lang="en-US" sz="3400" dirty="0"/>
              <a:t> 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For we know that if our earthly house, </a:t>
            </a:r>
            <a:r>
              <a:rPr lang="en-US" sz="3400" i="1" dirty="0">
                <a:solidFill>
                  <a:schemeClr val="accent2">
                    <a:lumMod val="50000"/>
                  </a:schemeClr>
                </a:solidFill>
              </a:rPr>
              <a:t>this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 tent, is destroyed, we have a building from God, a house not made with hands, eternal in the heavens. </a:t>
            </a:r>
            <a:r>
              <a:rPr lang="en-US" sz="3400" baseline="30000" dirty="0"/>
              <a:t>2 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For in this we groan, earnestly desiring to be clothed with our habitation which is 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from</a:t>
            </a:r>
            <a:endParaRPr lang="en-US" sz="34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480696"/>
            <a:ext cx="82581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heaven,</a:t>
            </a:r>
            <a:r>
              <a:rPr lang="en-US" sz="3400" dirty="0"/>
              <a:t> </a:t>
            </a:r>
            <a:r>
              <a:rPr lang="en-US" sz="3400" baseline="30000" dirty="0"/>
              <a:t>3 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if indeed, having been clothed, we shall not be found naked. </a:t>
            </a:r>
            <a:r>
              <a:rPr lang="en-US" sz="3400" baseline="30000" dirty="0"/>
              <a:t>4 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For we who are in </a:t>
            </a:r>
            <a:r>
              <a:rPr lang="en-US" sz="3400" i="1" dirty="0">
                <a:solidFill>
                  <a:schemeClr val="accent2">
                    <a:lumMod val="50000"/>
                  </a:schemeClr>
                </a:solidFill>
              </a:rPr>
              <a:t>this</a:t>
            </a:r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 tent groan, being burdened, not because we want to be unclothed, but further clothed, that mortality may be swallowed up by life. </a:t>
            </a:r>
            <a:endParaRPr lang="en-US" sz="34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43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Foolish one </a:t>
            </a:r>
            <a:r>
              <a:rPr lang="en-US" sz="3400" dirty="0" smtClean="0">
                <a:solidFill>
                  <a:schemeClr val="bg1"/>
                </a:solidFill>
              </a:rPr>
              <a:t>–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400" b="1" i="1" cap="all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aphrōn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400" dirty="0" smtClean="0">
                <a:solidFill>
                  <a:schemeClr val="bg1"/>
                </a:solidFill>
              </a:rPr>
              <a:t>– without a mind</a:t>
            </a:r>
            <a:endParaRPr lang="en-US" sz="34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20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3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DAFD617-E102-4751-9410-7C7FDB8F0863}" vid="{B233A1A1-D7F2-447C-A7D5-7DF9B442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3934</TotalTime>
  <Words>714</Words>
  <Application>Microsoft Office PowerPoint</Application>
  <PresentationFormat>On-screen Show (4:3)</PresentationFormat>
  <Paragraphs>310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vtks distress</vt:lpstr>
      <vt:lpstr>Times New Roman</vt:lpstr>
      <vt:lpstr>Aaron</vt:lpstr>
      <vt:lpstr>Arial Black</vt:lpstr>
      <vt:lpstr>Old English Text MT</vt:lpstr>
      <vt:lpstr>Arial</vt:lpstr>
      <vt:lpstr>GreeceBlack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32</cp:revision>
  <dcterms:created xsi:type="dcterms:W3CDTF">2015-02-19T16:27:59Z</dcterms:created>
  <dcterms:modified xsi:type="dcterms:W3CDTF">2015-02-22T13:40:06Z</dcterms:modified>
</cp:coreProperties>
</file>